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f09d6d059d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f09d6d059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f09d6d059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f09d6d059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f09d6d059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f09d6d059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04233ca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04233ca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7704233ca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7704233ca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7704233ca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7704233ca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Top tier marketing agency work with the efficiency and margins of a software company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7704233ca3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7704233ca3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7704233ca3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7704233ca3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7704233ca3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7704233ca3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f09d6d059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f09d6d059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f09d6d059d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f09d6d059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Growth Pro AI</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Utilization of Funding</a:t>
            </a:r>
            <a:endParaRPr/>
          </a:p>
        </p:txBody>
      </p:sp>
      <p:sp>
        <p:nvSpPr>
          <p:cNvPr id="109" name="Google Shape;109;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55000" lnSpcReduction="20000"/>
          </a:bodyPr>
          <a:lstStyle/>
          <a:p>
            <a:pPr indent="0" lvl="0" marL="0" rtl="0" algn="l">
              <a:spcBef>
                <a:spcPts val="1200"/>
              </a:spcBef>
              <a:spcAft>
                <a:spcPts val="0"/>
              </a:spcAft>
              <a:buNone/>
            </a:pPr>
            <a:r>
              <a:rPr b="1" lang="en" sz="2163">
                <a:solidFill>
                  <a:schemeClr val="dk1"/>
                </a:solidFill>
              </a:rPr>
              <a:t>Ramp Up Engineering:</a:t>
            </a:r>
            <a:endParaRPr b="1" sz="2163">
              <a:solidFill>
                <a:schemeClr val="dk1"/>
              </a:solidFill>
            </a:endParaRPr>
          </a:p>
          <a:p>
            <a:pPr indent="-304146" lvl="0" marL="457200" rtl="0" algn="l">
              <a:spcBef>
                <a:spcPts val="1200"/>
              </a:spcBef>
              <a:spcAft>
                <a:spcPts val="0"/>
              </a:spcAft>
              <a:buClr>
                <a:schemeClr val="dk1"/>
              </a:buClr>
              <a:buSzPct val="100000"/>
              <a:buChar char="●"/>
            </a:pPr>
            <a:r>
              <a:rPr b="1" lang="en" sz="2163">
                <a:solidFill>
                  <a:schemeClr val="dk1"/>
                </a:solidFill>
              </a:rPr>
              <a:t>API Development:</a:t>
            </a:r>
            <a:r>
              <a:rPr lang="en" sz="2163">
                <a:solidFill>
                  <a:schemeClr val="dk1"/>
                </a:solidFill>
              </a:rPr>
              <a:t> Focus on building APIs for seamless integration with various marketing platforms, simplifying the implementation of campaign outputs.</a:t>
            </a:r>
            <a:endParaRPr sz="2163">
              <a:solidFill>
                <a:schemeClr val="dk1"/>
              </a:solidFill>
            </a:endParaRPr>
          </a:p>
          <a:p>
            <a:pPr indent="-304146" lvl="0" marL="457200" rtl="0" algn="l">
              <a:spcBef>
                <a:spcPts val="0"/>
              </a:spcBef>
              <a:spcAft>
                <a:spcPts val="0"/>
              </a:spcAft>
              <a:buClr>
                <a:schemeClr val="dk1"/>
              </a:buClr>
              <a:buSzPct val="100000"/>
              <a:buChar char="●"/>
            </a:pPr>
            <a:r>
              <a:rPr b="1" lang="en" sz="2163">
                <a:solidFill>
                  <a:schemeClr val="dk1"/>
                </a:solidFill>
              </a:rPr>
              <a:t>Analysis Tool:</a:t>
            </a:r>
            <a:r>
              <a:rPr lang="en" sz="2163">
                <a:solidFill>
                  <a:schemeClr val="dk1"/>
                </a:solidFill>
              </a:rPr>
              <a:t> Develop an advanced analysis tool using these APIs, enabling real-time data tracking and insights. This feature will unlock a higher price point for our offerings, providing additional value to clients.</a:t>
            </a:r>
            <a:endParaRPr sz="2163">
              <a:solidFill>
                <a:schemeClr val="dk1"/>
              </a:solidFill>
            </a:endParaRPr>
          </a:p>
          <a:p>
            <a:pPr indent="-304146" lvl="0" marL="457200" rtl="0" algn="l">
              <a:spcBef>
                <a:spcPts val="0"/>
              </a:spcBef>
              <a:spcAft>
                <a:spcPts val="0"/>
              </a:spcAft>
              <a:buClr>
                <a:schemeClr val="dk1"/>
              </a:buClr>
              <a:buSzPct val="100000"/>
              <a:buChar char="●"/>
            </a:pPr>
            <a:r>
              <a:rPr b="1" lang="en" sz="2163">
                <a:solidFill>
                  <a:schemeClr val="dk1"/>
                </a:solidFill>
              </a:rPr>
              <a:t>UI/UX Development:</a:t>
            </a:r>
            <a:r>
              <a:rPr lang="en" sz="2163">
                <a:solidFill>
                  <a:schemeClr val="dk1"/>
                </a:solidFill>
              </a:rPr>
              <a:t> Prioritize creating a simple and intuitive platform specifically for marketers, ensuring minimal friction and a smooth user experience to prevent abandonment.</a:t>
            </a:r>
            <a:endParaRPr sz="2163">
              <a:solidFill>
                <a:schemeClr val="dk1"/>
              </a:solidFill>
            </a:endParaRPr>
          </a:p>
          <a:p>
            <a:pPr indent="0" lvl="0" marL="0" rtl="0" algn="l">
              <a:spcBef>
                <a:spcPts val="1200"/>
              </a:spcBef>
              <a:spcAft>
                <a:spcPts val="0"/>
              </a:spcAft>
              <a:buNone/>
            </a:pPr>
            <a:r>
              <a:rPr b="1" lang="en" sz="2163">
                <a:solidFill>
                  <a:schemeClr val="dk1"/>
                </a:solidFill>
              </a:rPr>
              <a:t>Invest in Sales and Marketing:</a:t>
            </a:r>
            <a:endParaRPr b="1" sz="2163">
              <a:solidFill>
                <a:schemeClr val="dk1"/>
              </a:solidFill>
            </a:endParaRPr>
          </a:p>
          <a:p>
            <a:pPr indent="-304146" lvl="0" marL="457200" rtl="0" algn="l">
              <a:spcBef>
                <a:spcPts val="1200"/>
              </a:spcBef>
              <a:spcAft>
                <a:spcPts val="0"/>
              </a:spcAft>
              <a:buClr>
                <a:schemeClr val="dk1"/>
              </a:buClr>
              <a:buSzPct val="100000"/>
              <a:buChar char="●"/>
            </a:pPr>
            <a:r>
              <a:rPr b="1" lang="en" sz="2163">
                <a:solidFill>
                  <a:schemeClr val="dk1"/>
                </a:solidFill>
              </a:rPr>
              <a:t>Founder-Led Sales:</a:t>
            </a:r>
            <a:r>
              <a:rPr lang="en" sz="2163">
                <a:solidFill>
                  <a:schemeClr val="dk1"/>
                </a:solidFill>
              </a:rPr>
              <a:t> Initially, sales efforts will be led by Tony Bradberry, leveraging his experience in running sales and marketing at a successful marketing agency. His expertise will be instrumental in driving early-stage growth and market penetration.</a:t>
            </a:r>
            <a:endParaRPr sz="2163">
              <a:solidFill>
                <a:schemeClr val="dk1"/>
              </a:solidFill>
            </a:endParaRPr>
          </a:p>
          <a:p>
            <a:pPr indent="-304146" lvl="0" marL="457200" rtl="0" algn="l">
              <a:spcBef>
                <a:spcPts val="0"/>
              </a:spcBef>
              <a:spcAft>
                <a:spcPts val="0"/>
              </a:spcAft>
              <a:buClr>
                <a:schemeClr val="dk1"/>
              </a:buClr>
              <a:buSzPct val="100000"/>
              <a:buChar char="●"/>
            </a:pPr>
            <a:r>
              <a:rPr b="1" lang="en" sz="2163">
                <a:solidFill>
                  <a:schemeClr val="dk1"/>
                </a:solidFill>
              </a:rPr>
              <a:t>Marketing Campaigns:</a:t>
            </a:r>
            <a:r>
              <a:rPr lang="en" sz="2163">
                <a:solidFill>
                  <a:schemeClr val="dk1"/>
                </a:solidFill>
              </a:rPr>
              <a:t> Allocate funds for impactful marketing campaigns to attract and convert users. The goal is to drive user growth and effectively transition free users into paying customers, maximizing revenue potential.</a:t>
            </a:r>
            <a:endParaRPr sz="2163">
              <a:solidFill>
                <a:schemeClr val="dk1"/>
              </a:solidFill>
            </a:endParaRPr>
          </a:p>
          <a:p>
            <a:pPr indent="0" lvl="0" marL="457200" rtl="0" algn="l">
              <a:spcBef>
                <a:spcPts val="1200"/>
              </a:spcBef>
              <a:spcAft>
                <a:spcPts val="0"/>
              </a:spcAft>
              <a:buNone/>
            </a:pPr>
            <a:r>
              <a:t/>
            </a:r>
            <a:endParaRPr b="1" sz="1100">
              <a:solidFill>
                <a:schemeClr val="dk1"/>
              </a:solidFill>
            </a:endParaRPr>
          </a:p>
          <a:p>
            <a:pPr indent="0" lvl="0" marL="0" rtl="0" algn="l">
              <a:spcBef>
                <a:spcPts val="1200"/>
              </a:spcBef>
              <a:spcAft>
                <a:spcPts val="12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Financial Modeling</a:t>
            </a:r>
            <a:endParaRPr/>
          </a:p>
        </p:txBody>
      </p:sp>
      <p:sp>
        <p:nvSpPr>
          <p:cNvPr id="115" name="Google Shape;115;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Achieve 4,000 users in 18 months with revenue of $4m in 2025</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Revenue of $14m in 2026 and $25m in 2027</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Small staff needed for development and sales, staff is 12 at end of 2026</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Cash flow positive within 18 months while financing growth</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Ability to leverage architecture to generate significant cash flow after </a:t>
            </a:r>
            <a:r>
              <a:rPr lang="en" sz="1200">
                <a:solidFill>
                  <a:schemeClr val="dk1"/>
                </a:solidFill>
                <a:highlight>
                  <a:srgbClr val="FFFFFF"/>
                </a:highlight>
              </a:rPr>
              <a:t>break even</a:t>
            </a:r>
            <a:r>
              <a:rPr lang="en" sz="1200">
                <a:solidFill>
                  <a:schemeClr val="dk1"/>
                </a:solidFill>
                <a:highlight>
                  <a:srgbClr val="FFFFFF"/>
                </a:highlight>
              </a:rPr>
              <a:t> reached subject to increased sales goals and marketing spend</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Ability to scale faster once product is complete by using proven lead generation and sales strategies</a:t>
            </a:r>
            <a:endParaRPr sz="1200">
              <a:solidFill>
                <a:schemeClr val="dk1"/>
              </a:solidFill>
              <a:highlight>
                <a:srgbClr val="FFFFFF"/>
              </a:highlight>
            </a:endParaRPr>
          </a:p>
          <a:p>
            <a:pPr indent="-304800" lvl="0" marL="457200" rtl="0" algn="l">
              <a:spcBef>
                <a:spcPts val="0"/>
              </a:spcBef>
              <a:spcAft>
                <a:spcPts val="0"/>
              </a:spcAft>
              <a:buClr>
                <a:schemeClr val="dk1"/>
              </a:buClr>
              <a:buSzPts val="1200"/>
              <a:buChar char="●"/>
            </a:pPr>
            <a:r>
              <a:rPr lang="en" sz="1200">
                <a:solidFill>
                  <a:schemeClr val="dk1"/>
                </a:solidFill>
                <a:highlight>
                  <a:srgbClr val="FFFFFF"/>
                </a:highlight>
              </a:rPr>
              <a:t>Generate high EBITDA margins (30%) once cash flow positive starting in 2026</a:t>
            </a:r>
            <a:endParaRPr sz="1200">
              <a:solidFill>
                <a:schemeClr val="dk1"/>
              </a:solidFill>
              <a:highlight>
                <a:srgbClr val="FFFFFF"/>
              </a:highlight>
            </a:endParaRPr>
          </a:p>
          <a:p>
            <a:pPr indent="0" lvl="0" marL="0" rtl="0" algn="l">
              <a:spcBef>
                <a:spcPts val="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Meet the Team</a:t>
            </a:r>
            <a:endParaRPr/>
          </a:p>
        </p:txBody>
      </p:sp>
      <p:sp>
        <p:nvSpPr>
          <p:cNvPr id="121" name="Google Shape;121;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1200"/>
              </a:spcBef>
              <a:spcAft>
                <a:spcPts val="0"/>
              </a:spcAft>
              <a:buClr>
                <a:schemeClr val="dk1"/>
              </a:buClr>
              <a:buSzPts val="1100"/>
              <a:buFont typeface="Arial"/>
              <a:buNone/>
            </a:pPr>
            <a:r>
              <a:rPr b="1" lang="en" sz="1100">
                <a:solidFill>
                  <a:schemeClr val="dk1"/>
                </a:solidFill>
              </a:rPr>
              <a:t>CEO - Tony Bradberry</a:t>
            </a:r>
            <a:endParaRPr b="1" sz="1100">
              <a:solidFill>
                <a:schemeClr val="dk1"/>
              </a:solidFill>
            </a:endParaRPr>
          </a:p>
          <a:p>
            <a:pPr indent="0" lvl="0" marL="0" rtl="0" algn="l">
              <a:spcBef>
                <a:spcPts val="1200"/>
              </a:spcBef>
              <a:spcAft>
                <a:spcPts val="0"/>
              </a:spcAft>
              <a:buClr>
                <a:schemeClr val="dk1"/>
              </a:buClr>
              <a:buSzPts val="1100"/>
              <a:buFont typeface="Arial"/>
              <a:buNone/>
            </a:pPr>
            <a:r>
              <a:rPr lang="en" sz="1100">
                <a:solidFill>
                  <a:schemeClr val="dk1"/>
                </a:solidFill>
              </a:rPr>
              <a:t>Tony Bradberry is an accomplished marketer with extensive experience running one of the fastest-growing digital marketing agencies in the country, achieving nearly 500% growth in the last three years. Understanding where the agency industry is at when it comes to the SMB market, he is uniquely positioned to lead the GrowthPro AI team to success. </a:t>
            </a:r>
            <a:endParaRPr sz="1100">
              <a:solidFill>
                <a:schemeClr val="dk1"/>
              </a:solidFill>
            </a:endParaRPr>
          </a:p>
          <a:p>
            <a:pPr indent="0" lvl="0" marL="0" marR="0" rtl="0" algn="l">
              <a:lnSpc>
                <a:spcPct val="115000"/>
              </a:lnSpc>
              <a:spcBef>
                <a:spcPts val="1200"/>
              </a:spcBef>
              <a:spcAft>
                <a:spcPts val="0"/>
              </a:spcAft>
              <a:buClr>
                <a:schemeClr val="dk1"/>
              </a:buClr>
              <a:buSzPts val="1100"/>
              <a:buFont typeface="Arial"/>
              <a:buNone/>
            </a:pPr>
            <a:r>
              <a:rPr b="1" lang="en" sz="1100">
                <a:solidFill>
                  <a:schemeClr val="dk1"/>
                </a:solidFill>
              </a:rPr>
              <a:t>CTO- Olivier Fischer</a:t>
            </a:r>
            <a:endParaRPr b="1" sz="1100">
              <a:solidFill>
                <a:schemeClr val="dk1"/>
              </a:solidFill>
            </a:endParaRPr>
          </a:p>
          <a:p>
            <a:pPr indent="0" lvl="0" marL="0" marR="0" rtl="0" algn="l">
              <a:lnSpc>
                <a:spcPct val="115000"/>
              </a:lnSpc>
              <a:spcBef>
                <a:spcPts val="1200"/>
              </a:spcBef>
              <a:spcAft>
                <a:spcPts val="0"/>
              </a:spcAft>
              <a:buNone/>
            </a:pPr>
            <a:r>
              <a:rPr lang="en" sz="1100">
                <a:solidFill>
                  <a:schemeClr val="dk1"/>
                </a:solidFill>
              </a:rPr>
              <a:t>Olivier Fischer is a expert in artificial intelligence with a PhD in AI from Ohio State, supported by grants from the National Institute for Health (NIH) and the Defense Advanced Research Projects Agency (DARPA). He has been assigned multiple patents in the AI space, showcasing his innovative contributions to the field. Olivier has a strong background in UX and rapid prototyping from his tenure at Procter &amp; Gamble (P&amp;G). As a seasoned entrepreneur, he co-founded PlanetFeedback and founded EventMap Studio. Olivier's expertise in AI and his entrepreneurial spirit are crucial to developing the cutting-edge technology behind GrowthPro AI, positioning it as a leader in the marketing industry.</a:t>
            </a:r>
            <a:endParaRPr sz="1100">
              <a:solidFill>
                <a:schemeClr val="dk1"/>
              </a:solidFill>
            </a:endParaRPr>
          </a:p>
          <a:p>
            <a:pPr indent="0" lvl="0" marL="0" marR="0" rtl="0" algn="l">
              <a:lnSpc>
                <a:spcPct val="115000"/>
              </a:lnSpc>
              <a:spcBef>
                <a:spcPts val="1200"/>
              </a:spcBef>
              <a:spcAft>
                <a:spcPts val="0"/>
              </a:spcAft>
              <a:buClr>
                <a:schemeClr val="dk1"/>
              </a:buClr>
              <a:buSzPts val="1100"/>
              <a:buFont typeface="Arial"/>
              <a:buNone/>
            </a:pPr>
            <a:r>
              <a:rPr b="1" lang="en" sz="1100">
                <a:solidFill>
                  <a:schemeClr val="dk1"/>
                </a:solidFill>
              </a:rPr>
              <a:t>COO/CFO- Alan Fishman</a:t>
            </a:r>
            <a:endParaRPr b="1" sz="1100">
              <a:solidFill>
                <a:schemeClr val="dk1"/>
              </a:solidFill>
            </a:endParaRPr>
          </a:p>
          <a:p>
            <a:pPr indent="0" lvl="0" marL="0" marR="0" rtl="0" algn="l">
              <a:lnSpc>
                <a:spcPct val="115000"/>
              </a:lnSpc>
              <a:spcBef>
                <a:spcPts val="1200"/>
              </a:spcBef>
              <a:spcAft>
                <a:spcPts val="1200"/>
              </a:spcAft>
              <a:buClr>
                <a:schemeClr val="dk1"/>
              </a:buClr>
              <a:buSzPts val="1100"/>
              <a:buFont typeface="Arial"/>
              <a:buNone/>
            </a:pPr>
            <a:r>
              <a:rPr lang="en" sz="1100">
                <a:solidFill>
                  <a:schemeClr val="dk1"/>
                </a:solidFill>
              </a:rPr>
              <a:t>Alan Fishman is a serial CFO/COO having led over 20 PE or VC owned businesses leading to over 15 deals that he has closed to sell or obtain financing    He has worked with technology and SAAS software as well as firms who were in manufacturing and other industries.   Working with investors for most of his career has driven a strong value creation DNA that he shares with the team. </a:t>
            </a:r>
            <a:endParaRPr b="1" sz="11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990"/>
              <a:buFont typeface="Arial"/>
              <a:buNone/>
            </a:pPr>
            <a:r>
              <a:rPr lang="en"/>
              <a:t>The Current B2B SMB Landscape</a:t>
            </a:r>
            <a:endParaRPr/>
          </a:p>
          <a:p>
            <a:pPr indent="0" lvl="0" marL="0" rtl="0" algn="l">
              <a:spcBef>
                <a:spcPts val="1200"/>
              </a:spcBef>
              <a:spcAft>
                <a:spcPts val="0"/>
              </a:spcAft>
              <a:buSzPts val="990"/>
              <a:buNone/>
            </a:pPr>
            <a:r>
              <a:t/>
            </a:r>
            <a:endParaRPr sz="2520"/>
          </a:p>
        </p:txBody>
      </p:sp>
      <p:sp>
        <p:nvSpPr>
          <p:cNvPr id="61" name="Google Shape;61;p14"/>
          <p:cNvSpPr txBox="1"/>
          <p:nvPr>
            <p:ph idx="1" type="body"/>
          </p:nvPr>
        </p:nvSpPr>
        <p:spPr>
          <a:xfrm>
            <a:off x="311700" y="1135300"/>
            <a:ext cx="8333400" cy="4094700"/>
          </a:xfrm>
          <a:prstGeom prst="rect">
            <a:avLst/>
          </a:prstGeom>
        </p:spPr>
        <p:txBody>
          <a:bodyPr anchorCtr="0" anchor="t" bIns="91425" lIns="91425" spcFirstLastPara="1" rIns="91425" wrap="square" tIns="91425">
            <a:normAutofit/>
          </a:bodyPr>
          <a:lstStyle/>
          <a:p>
            <a:pPr indent="0" lvl="0" marL="0" marR="0" rtl="0" algn="l">
              <a:lnSpc>
                <a:spcPct val="115000"/>
              </a:lnSpc>
              <a:spcBef>
                <a:spcPts val="1200"/>
              </a:spcBef>
              <a:spcAft>
                <a:spcPts val="0"/>
              </a:spcAft>
              <a:buNone/>
            </a:pPr>
            <a:r>
              <a:rPr b="1" lang="en" sz="1350">
                <a:solidFill>
                  <a:schemeClr val="dk1"/>
                </a:solidFill>
              </a:rPr>
              <a:t>3.9 Million SMBs:</a:t>
            </a:r>
            <a:endParaRPr b="1" sz="1350">
              <a:solidFill>
                <a:schemeClr val="dk1"/>
              </a:solidFill>
            </a:endParaRPr>
          </a:p>
          <a:p>
            <a:pPr indent="-314325" lvl="0" marL="457200" marR="0" rtl="0" algn="l">
              <a:lnSpc>
                <a:spcPct val="115000"/>
              </a:lnSpc>
              <a:spcBef>
                <a:spcPts val="1200"/>
              </a:spcBef>
              <a:spcAft>
                <a:spcPts val="0"/>
              </a:spcAft>
              <a:buClr>
                <a:schemeClr val="dk1"/>
              </a:buClr>
              <a:buSzPts val="1350"/>
              <a:buChar char="●"/>
            </a:pPr>
            <a:r>
              <a:rPr lang="en" sz="1350">
                <a:solidFill>
                  <a:schemeClr val="dk1"/>
                </a:solidFill>
              </a:rPr>
              <a:t>There are 3.9 million small and medium-sized businesses in the United States.</a:t>
            </a:r>
            <a:endParaRPr sz="1350">
              <a:solidFill>
                <a:schemeClr val="dk1"/>
              </a:solidFill>
            </a:endParaRPr>
          </a:p>
          <a:p>
            <a:pPr indent="0" lvl="0" marL="0" marR="0" rtl="0" algn="l">
              <a:lnSpc>
                <a:spcPct val="115000"/>
              </a:lnSpc>
              <a:spcBef>
                <a:spcPts val="1200"/>
              </a:spcBef>
              <a:spcAft>
                <a:spcPts val="0"/>
              </a:spcAft>
              <a:buNone/>
            </a:pPr>
            <a:r>
              <a:rPr b="1" lang="en" sz="1350">
                <a:solidFill>
                  <a:schemeClr val="dk1"/>
                </a:solidFill>
              </a:rPr>
              <a:t>Challenges in Growth:</a:t>
            </a:r>
            <a:endParaRPr b="1" sz="1350">
              <a:solidFill>
                <a:schemeClr val="dk1"/>
              </a:solidFill>
            </a:endParaRPr>
          </a:p>
          <a:p>
            <a:pPr indent="-314325" lvl="0" marL="457200" marR="0" rtl="0" algn="l">
              <a:lnSpc>
                <a:spcPct val="115000"/>
              </a:lnSpc>
              <a:spcBef>
                <a:spcPts val="1200"/>
              </a:spcBef>
              <a:spcAft>
                <a:spcPts val="0"/>
              </a:spcAft>
              <a:buClr>
                <a:schemeClr val="dk1"/>
              </a:buClr>
              <a:buSzPts val="1350"/>
              <a:buChar char="●"/>
            </a:pPr>
            <a:r>
              <a:rPr lang="en" sz="1350">
                <a:solidFill>
                  <a:schemeClr val="dk1"/>
                </a:solidFill>
              </a:rPr>
              <a:t>Many of these businesses are striving to grow and compete against massive competitors.</a:t>
            </a:r>
            <a:endParaRPr sz="1350">
              <a:solidFill>
                <a:schemeClr val="dk1"/>
              </a:solidFill>
            </a:endParaRPr>
          </a:p>
          <a:p>
            <a:pPr indent="0" lvl="0" marL="0" marR="0" rtl="0" algn="l">
              <a:lnSpc>
                <a:spcPct val="115000"/>
              </a:lnSpc>
              <a:spcBef>
                <a:spcPts val="1200"/>
              </a:spcBef>
              <a:spcAft>
                <a:spcPts val="0"/>
              </a:spcAft>
              <a:buNone/>
            </a:pPr>
            <a:r>
              <a:rPr b="1" lang="en" sz="1350">
                <a:solidFill>
                  <a:schemeClr val="dk1"/>
                </a:solidFill>
              </a:rPr>
              <a:t>The Digital Marketing Disadvantage:</a:t>
            </a:r>
            <a:endParaRPr b="1" sz="1350">
              <a:solidFill>
                <a:schemeClr val="dk1"/>
              </a:solidFill>
            </a:endParaRPr>
          </a:p>
          <a:p>
            <a:pPr indent="-314325" lvl="0" marL="457200" marR="0" rtl="0" algn="l">
              <a:lnSpc>
                <a:spcPct val="115000"/>
              </a:lnSpc>
              <a:spcBef>
                <a:spcPts val="1200"/>
              </a:spcBef>
              <a:spcAft>
                <a:spcPts val="0"/>
              </a:spcAft>
              <a:buClr>
                <a:schemeClr val="dk1"/>
              </a:buClr>
              <a:buSzPts val="1350"/>
              <a:buChar char="●"/>
            </a:pPr>
            <a:r>
              <a:rPr lang="en" sz="1350">
                <a:solidFill>
                  <a:schemeClr val="dk1"/>
                </a:solidFill>
              </a:rPr>
              <a:t>Digital marketing is tasked with leading their growth efforts, but SMBs are at a distinct disadvantage due to limited resources and expertise.</a:t>
            </a:r>
            <a:endParaRPr sz="135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Problem with SMB Marketing</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spcBef>
                <a:spcPts val="1200"/>
              </a:spcBef>
              <a:spcAft>
                <a:spcPts val="0"/>
              </a:spcAft>
              <a:buSzPts val="1200"/>
              <a:buChar char="●"/>
            </a:pPr>
            <a:r>
              <a:rPr lang="en" sz="1350">
                <a:solidFill>
                  <a:schemeClr val="dk1"/>
                </a:solidFill>
              </a:rPr>
              <a:t>SMBs are spending $90 billion annually on marketing efforts but are not achieving the growth they need. </a:t>
            </a:r>
            <a:endParaRPr sz="1350">
              <a:solidFill>
                <a:schemeClr val="dk1"/>
              </a:solidFill>
            </a:endParaRPr>
          </a:p>
          <a:p>
            <a:pPr indent="-304800" lvl="0" marL="457200" rtl="0" algn="l">
              <a:spcBef>
                <a:spcPts val="0"/>
              </a:spcBef>
              <a:spcAft>
                <a:spcPts val="0"/>
              </a:spcAft>
              <a:buSzPts val="1200"/>
              <a:buChar char="●"/>
            </a:pPr>
            <a:r>
              <a:rPr lang="en" sz="1350">
                <a:solidFill>
                  <a:schemeClr val="dk1"/>
                </a:solidFill>
              </a:rPr>
              <a:t>Agencies, while a necessary resource due to lack of internal expertise, often prove to be ineffective and expensive. </a:t>
            </a:r>
            <a:endParaRPr sz="1350">
              <a:solidFill>
                <a:schemeClr val="dk1"/>
              </a:solidFill>
            </a:endParaRPr>
          </a:p>
          <a:p>
            <a:pPr indent="-304800" lvl="0" marL="457200" rtl="0" algn="l">
              <a:spcBef>
                <a:spcPts val="0"/>
              </a:spcBef>
              <a:spcAft>
                <a:spcPts val="0"/>
              </a:spcAft>
              <a:buSzPts val="1200"/>
              <a:buChar char="●"/>
            </a:pPr>
            <a:r>
              <a:rPr lang="en" sz="1350">
                <a:solidFill>
                  <a:schemeClr val="dk1"/>
                </a:solidFill>
              </a:rPr>
              <a:t>According to a HubSpot poll, 63% of SMBs say generating traffic and leads is their hardest challenge. </a:t>
            </a:r>
            <a:endParaRPr sz="1350">
              <a:solidFill>
                <a:schemeClr val="dk1"/>
              </a:solidFill>
            </a:endParaRPr>
          </a:p>
          <a:p>
            <a:pPr indent="-304800" lvl="0" marL="457200" rtl="0" algn="l">
              <a:spcBef>
                <a:spcPts val="0"/>
              </a:spcBef>
              <a:spcAft>
                <a:spcPts val="0"/>
              </a:spcAft>
              <a:buSzPts val="1200"/>
              <a:buChar char="●"/>
            </a:pPr>
            <a:r>
              <a:rPr lang="en" sz="1350">
                <a:solidFill>
                  <a:schemeClr val="dk1"/>
                </a:solidFill>
              </a:rPr>
              <a:t>With smaller budgets as a whole, they often spend a disproportionate amount on the agency instead of media buys.</a:t>
            </a:r>
            <a:endParaRPr sz="1350">
              <a:solidFill>
                <a:schemeClr val="dk1"/>
              </a:solidFill>
            </a:endParaRPr>
          </a:p>
          <a:p>
            <a:pPr indent="0" lvl="0" marL="0" rtl="0" algn="l">
              <a:spcBef>
                <a:spcPts val="1200"/>
              </a:spcBef>
              <a:spcAft>
                <a:spcPts val="1200"/>
              </a:spcAft>
              <a:buNone/>
            </a:pPr>
            <a:r>
              <a:t/>
            </a:r>
            <a:endParaRPr sz="135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Introducing GrowthPro AI</a:t>
            </a:r>
            <a:endParaRPr/>
          </a:p>
        </p:txBody>
      </p:sp>
      <p:sp>
        <p:nvSpPr>
          <p:cNvPr id="73" name="Google Shape;73;p16"/>
          <p:cNvSpPr txBox="1"/>
          <p:nvPr>
            <p:ph idx="1" type="body"/>
          </p:nvPr>
        </p:nvSpPr>
        <p:spPr>
          <a:xfrm>
            <a:off x="311700" y="1152475"/>
            <a:ext cx="8441100" cy="3416400"/>
          </a:xfrm>
          <a:prstGeom prst="rect">
            <a:avLst/>
          </a:prstGeom>
        </p:spPr>
        <p:txBody>
          <a:bodyPr anchorCtr="0" anchor="t" bIns="91425" lIns="91425" spcFirstLastPara="1" rIns="91425" wrap="square" tIns="91425">
            <a:normAutofit/>
          </a:bodyPr>
          <a:lstStyle/>
          <a:p>
            <a:pPr indent="0" lvl="0" marL="0" rtl="0" algn="l">
              <a:spcBef>
                <a:spcPts val="1200"/>
              </a:spcBef>
              <a:spcAft>
                <a:spcPts val="0"/>
              </a:spcAft>
              <a:buNone/>
            </a:pPr>
            <a:r>
              <a:rPr lang="en" sz="1400"/>
              <a:t>A marketerless marketing agency, </a:t>
            </a:r>
            <a:r>
              <a:rPr lang="en" sz="1400"/>
              <a:t>powered by AI, to deliver top-tier strategy and campaign execution with the</a:t>
            </a:r>
            <a:r>
              <a:rPr lang="en" sz="1400"/>
              <a:t> efficiency and margins of a software company.</a:t>
            </a:r>
            <a:endParaRPr sz="1400"/>
          </a:p>
          <a:p>
            <a:pPr indent="0" lvl="0" marL="45720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Our Unique Approach</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b="1" lang="en" sz="1350">
                <a:solidFill>
                  <a:schemeClr val="dk1"/>
                </a:solidFill>
              </a:rPr>
              <a:t>Generates Complete Marketing Plans:</a:t>
            </a:r>
            <a:endParaRPr b="1" sz="1350">
              <a:solidFill>
                <a:schemeClr val="dk1"/>
              </a:solidFill>
            </a:endParaRPr>
          </a:p>
          <a:p>
            <a:pPr indent="-314325" lvl="0" marL="457200" marR="0" rtl="0" algn="l">
              <a:lnSpc>
                <a:spcPct val="115000"/>
              </a:lnSpc>
              <a:spcBef>
                <a:spcPts val="0"/>
              </a:spcBef>
              <a:spcAft>
                <a:spcPts val="0"/>
              </a:spcAft>
              <a:buClr>
                <a:schemeClr val="dk1"/>
              </a:buClr>
              <a:buSzPts val="1350"/>
              <a:buChar char="●"/>
            </a:pPr>
            <a:r>
              <a:rPr lang="en" sz="1350">
                <a:solidFill>
                  <a:schemeClr val="dk1"/>
                </a:solidFill>
              </a:rPr>
              <a:t>Develop effective strategies for marketing to the specific client's ideal customers</a:t>
            </a:r>
            <a:r>
              <a:rPr lang="en" sz="1350">
                <a:solidFill>
                  <a:schemeClr val="dk1"/>
                </a:solidFill>
              </a:rPr>
              <a:t> profile</a:t>
            </a:r>
            <a:r>
              <a:rPr lang="en" sz="1350">
                <a:solidFill>
                  <a:schemeClr val="dk1"/>
                </a:solidFill>
              </a:rPr>
              <a:t>.</a:t>
            </a:r>
            <a:endParaRPr sz="1350">
              <a:solidFill>
                <a:schemeClr val="dk1"/>
              </a:solidFill>
            </a:endParaRPr>
          </a:p>
          <a:p>
            <a:pPr indent="0" lvl="0" marL="0" marR="0" rtl="0" algn="l">
              <a:lnSpc>
                <a:spcPct val="115000"/>
              </a:lnSpc>
              <a:spcBef>
                <a:spcPts val="0"/>
              </a:spcBef>
              <a:spcAft>
                <a:spcPts val="0"/>
              </a:spcAft>
              <a:buNone/>
            </a:pPr>
            <a:r>
              <a:rPr b="1" lang="en" sz="1350">
                <a:solidFill>
                  <a:schemeClr val="dk1"/>
                </a:solidFill>
              </a:rPr>
              <a:t>Guided Execution with Project Management:</a:t>
            </a:r>
            <a:endParaRPr b="1" sz="1350">
              <a:solidFill>
                <a:schemeClr val="dk1"/>
              </a:solidFill>
            </a:endParaRPr>
          </a:p>
          <a:p>
            <a:pPr indent="-314325" lvl="0" marL="457200" marR="0" rtl="0" algn="l">
              <a:lnSpc>
                <a:spcPct val="115000"/>
              </a:lnSpc>
              <a:spcBef>
                <a:spcPts val="0"/>
              </a:spcBef>
              <a:spcAft>
                <a:spcPts val="0"/>
              </a:spcAft>
              <a:buClr>
                <a:schemeClr val="dk1"/>
              </a:buClr>
              <a:buSzPts val="1350"/>
              <a:buChar char="●"/>
            </a:pPr>
            <a:r>
              <a:rPr lang="en" sz="1350">
                <a:solidFill>
                  <a:schemeClr val="dk1"/>
                </a:solidFill>
              </a:rPr>
              <a:t>The project management tool lays out all the pieces for execution.</a:t>
            </a:r>
            <a:endParaRPr sz="1350">
              <a:solidFill>
                <a:schemeClr val="dk1"/>
              </a:solidFill>
            </a:endParaRPr>
          </a:p>
          <a:p>
            <a:pPr indent="-314325" lvl="0" marL="457200" marR="0" rtl="0" algn="l">
              <a:lnSpc>
                <a:spcPct val="115000"/>
              </a:lnSpc>
              <a:spcBef>
                <a:spcPts val="0"/>
              </a:spcBef>
              <a:spcAft>
                <a:spcPts val="0"/>
              </a:spcAft>
              <a:buClr>
                <a:schemeClr val="dk1"/>
              </a:buClr>
              <a:buSzPts val="1350"/>
              <a:buChar char="●"/>
            </a:pPr>
            <a:r>
              <a:rPr lang="en" sz="1350">
                <a:solidFill>
                  <a:schemeClr val="dk1"/>
                </a:solidFill>
              </a:rPr>
              <a:t>Guides users step-by-step through creating each piece of the marketing strategy utilizing specially trained AI for each specific task.</a:t>
            </a:r>
            <a:endParaRPr sz="1350">
              <a:solidFill>
                <a:schemeClr val="dk1"/>
              </a:solidFill>
            </a:endParaRPr>
          </a:p>
          <a:p>
            <a:pPr indent="0" lvl="0" marL="0" marR="0" rtl="0" algn="l">
              <a:lnSpc>
                <a:spcPct val="115000"/>
              </a:lnSpc>
              <a:spcBef>
                <a:spcPts val="0"/>
              </a:spcBef>
              <a:spcAft>
                <a:spcPts val="0"/>
              </a:spcAft>
              <a:buNone/>
            </a:pPr>
            <a:r>
              <a:rPr b="1" lang="en" sz="1350">
                <a:solidFill>
                  <a:schemeClr val="dk1"/>
                </a:solidFill>
              </a:rPr>
              <a:t>Implementation and Deployment:</a:t>
            </a:r>
            <a:endParaRPr b="1" sz="1350">
              <a:solidFill>
                <a:schemeClr val="dk1"/>
              </a:solidFill>
            </a:endParaRPr>
          </a:p>
          <a:p>
            <a:pPr indent="-314325" lvl="0" marL="457200" marR="0" rtl="0" algn="l">
              <a:lnSpc>
                <a:spcPct val="115000"/>
              </a:lnSpc>
              <a:spcBef>
                <a:spcPts val="0"/>
              </a:spcBef>
              <a:spcAft>
                <a:spcPts val="0"/>
              </a:spcAft>
              <a:buClr>
                <a:schemeClr val="dk1"/>
              </a:buClr>
              <a:buSzPts val="1350"/>
              <a:buChar char="●"/>
            </a:pPr>
            <a:r>
              <a:rPr lang="en" sz="1350">
                <a:solidFill>
                  <a:schemeClr val="dk1"/>
                </a:solidFill>
              </a:rPr>
              <a:t>Connects to platforms used for running campaigns to deploy content seamlessly.Tracks results and feeds them back into the strategy environment.</a:t>
            </a:r>
            <a:endParaRPr sz="1350">
              <a:solidFill>
                <a:schemeClr val="dk1"/>
              </a:solidFill>
            </a:endParaRPr>
          </a:p>
          <a:p>
            <a:pPr indent="0" lvl="0" marL="0" rtl="0" algn="l">
              <a:spcBef>
                <a:spcPts val="0"/>
              </a:spcBef>
              <a:spcAft>
                <a:spcPts val="0"/>
              </a:spcAft>
              <a:buNone/>
            </a:pPr>
            <a:r>
              <a:rPr b="1" lang="en" sz="1350">
                <a:solidFill>
                  <a:schemeClr val="dk1"/>
                </a:solidFill>
              </a:rPr>
              <a:t>Continuous Improvement:</a:t>
            </a:r>
            <a:endParaRPr b="1" sz="1350">
              <a:solidFill>
                <a:schemeClr val="dk1"/>
              </a:solidFill>
            </a:endParaRPr>
          </a:p>
          <a:p>
            <a:pPr indent="-314325" lvl="0" marL="457200" rtl="0" algn="l">
              <a:spcBef>
                <a:spcPts val="0"/>
              </a:spcBef>
              <a:spcAft>
                <a:spcPts val="0"/>
              </a:spcAft>
              <a:buClr>
                <a:schemeClr val="dk1"/>
              </a:buClr>
              <a:buSzPts val="1350"/>
              <a:buChar char="●"/>
            </a:pPr>
            <a:r>
              <a:rPr lang="en" sz="1350">
                <a:solidFill>
                  <a:schemeClr val="dk1"/>
                </a:solidFill>
              </a:rPr>
              <a:t>AI analyzes campaign results against set goals.</a:t>
            </a:r>
            <a:endParaRPr sz="1350">
              <a:solidFill>
                <a:schemeClr val="dk1"/>
              </a:solidFill>
            </a:endParaRPr>
          </a:p>
          <a:p>
            <a:pPr indent="-314325" lvl="0" marL="457200" rtl="0" algn="l">
              <a:spcBef>
                <a:spcPts val="0"/>
              </a:spcBef>
              <a:spcAft>
                <a:spcPts val="0"/>
              </a:spcAft>
              <a:buClr>
                <a:schemeClr val="dk1"/>
              </a:buClr>
              <a:buSzPts val="1350"/>
              <a:buChar char="●"/>
            </a:pPr>
            <a:r>
              <a:rPr lang="en" sz="1350">
                <a:solidFill>
                  <a:schemeClr val="dk1"/>
                </a:solidFill>
              </a:rPr>
              <a:t>Adjusts strategies for future campaigns to continuously improve results.</a:t>
            </a:r>
            <a:endParaRPr sz="1350">
              <a:solidFill>
                <a:schemeClr val="dk1"/>
              </a:solidFill>
            </a:endParaRPr>
          </a:p>
          <a:p>
            <a:pPr indent="0" lvl="0" marL="457200" rtl="0" algn="l">
              <a:spcBef>
                <a:spcPts val="1200"/>
              </a:spcBef>
              <a:spcAft>
                <a:spcPts val="0"/>
              </a:spcAft>
              <a:buNone/>
            </a:pPr>
            <a:r>
              <a:t/>
            </a:r>
            <a:endParaRPr b="1" sz="1350">
              <a:solidFill>
                <a:schemeClr val="dk1"/>
              </a:solidFill>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GrowthPro AI Works</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Clr>
                <a:schemeClr val="dk1"/>
              </a:buClr>
              <a:buSzPts val="275"/>
              <a:buFont typeface="Arial"/>
              <a:buNone/>
            </a:pPr>
            <a:r>
              <a:rPr b="1" lang="en" sz="5115">
                <a:solidFill>
                  <a:schemeClr val="dk1"/>
                </a:solidFill>
              </a:rPr>
              <a:t>Rapid Onboarding:</a:t>
            </a:r>
            <a:endParaRPr b="1" sz="5115">
              <a:solidFill>
                <a:schemeClr val="dk1"/>
              </a:solidFill>
            </a:endParaRPr>
          </a:p>
          <a:p>
            <a:pPr indent="-309806" lvl="0" marL="457200" rtl="0" algn="l">
              <a:spcBef>
                <a:spcPts val="1200"/>
              </a:spcBef>
              <a:spcAft>
                <a:spcPts val="0"/>
              </a:spcAft>
              <a:buClr>
                <a:schemeClr val="dk1"/>
              </a:buClr>
              <a:buSzPct val="100000"/>
              <a:buChar char="●"/>
            </a:pPr>
            <a:r>
              <a:rPr lang="en" sz="5115">
                <a:solidFill>
                  <a:schemeClr val="dk1"/>
                </a:solidFill>
              </a:rPr>
              <a:t>We walk you through a typical agency onboarding in minutes, a process that usually takes weeks.</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Analyze your current website and develop a marketing plan with specific strategies for reaching your goals.</a:t>
            </a:r>
            <a:endParaRPr sz="5115">
              <a:solidFill>
                <a:schemeClr val="dk1"/>
              </a:solidFill>
            </a:endParaRPr>
          </a:p>
          <a:p>
            <a:pPr indent="0" lvl="0" marL="0" rtl="0" algn="l">
              <a:spcBef>
                <a:spcPts val="1200"/>
              </a:spcBef>
              <a:spcAft>
                <a:spcPts val="0"/>
              </a:spcAft>
              <a:buClr>
                <a:schemeClr val="dk1"/>
              </a:buClr>
              <a:buSzPts val="275"/>
              <a:buFont typeface="Arial"/>
              <a:buNone/>
            </a:pPr>
            <a:r>
              <a:rPr b="1" lang="en" sz="5115">
                <a:solidFill>
                  <a:schemeClr val="dk1"/>
                </a:solidFill>
              </a:rPr>
              <a:t>Output Creation:</a:t>
            </a:r>
            <a:endParaRPr b="1" sz="5115">
              <a:solidFill>
                <a:schemeClr val="dk1"/>
              </a:solidFill>
            </a:endParaRPr>
          </a:p>
          <a:p>
            <a:pPr indent="-309806" lvl="0" marL="457200" rtl="0" algn="l">
              <a:spcBef>
                <a:spcPts val="1200"/>
              </a:spcBef>
              <a:spcAft>
                <a:spcPts val="0"/>
              </a:spcAft>
              <a:buClr>
                <a:schemeClr val="dk1"/>
              </a:buClr>
              <a:buSzPct val="100000"/>
              <a:buChar char="●"/>
            </a:pPr>
            <a:r>
              <a:rPr lang="en" sz="5115">
                <a:solidFill>
                  <a:schemeClr val="dk1"/>
                </a:solidFill>
              </a:rPr>
              <a:t>Combines content creation, SEO, and paid search offerings.</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Our project management tool guides users through all the pieces and nuances.</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Leverages highly trained AI agents specific to each task, making specialized marketer expertise accessible.</a:t>
            </a:r>
            <a:endParaRPr sz="5115">
              <a:solidFill>
                <a:schemeClr val="dk1"/>
              </a:solidFill>
            </a:endParaRPr>
          </a:p>
          <a:p>
            <a:pPr indent="0" lvl="0" marL="0" rtl="0" algn="l">
              <a:spcBef>
                <a:spcPts val="1200"/>
              </a:spcBef>
              <a:spcAft>
                <a:spcPts val="0"/>
              </a:spcAft>
              <a:buClr>
                <a:schemeClr val="dk1"/>
              </a:buClr>
              <a:buSzPts val="275"/>
              <a:buFont typeface="Arial"/>
              <a:buNone/>
            </a:pPr>
            <a:r>
              <a:rPr b="1" lang="en" sz="5115">
                <a:solidFill>
                  <a:schemeClr val="dk1"/>
                </a:solidFill>
              </a:rPr>
              <a:t>Implementation:</a:t>
            </a:r>
            <a:endParaRPr b="1" sz="5115">
              <a:solidFill>
                <a:schemeClr val="dk1"/>
              </a:solidFill>
            </a:endParaRPr>
          </a:p>
          <a:p>
            <a:pPr indent="-309806" lvl="0" marL="457200" rtl="0" algn="l">
              <a:spcBef>
                <a:spcPts val="1200"/>
              </a:spcBef>
              <a:spcAft>
                <a:spcPts val="0"/>
              </a:spcAft>
              <a:buClr>
                <a:schemeClr val="dk1"/>
              </a:buClr>
              <a:buSzPct val="100000"/>
              <a:buChar char="●"/>
            </a:pPr>
            <a:r>
              <a:rPr lang="en" sz="5115">
                <a:solidFill>
                  <a:schemeClr val="dk1"/>
                </a:solidFill>
              </a:rPr>
              <a:t>Provides AI agent support on how to implement these assets on various platforms in a guided experience.</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Alternatively, users can integrate those platforms with our tool and allow our API to push the outputs directly.</a:t>
            </a:r>
            <a:endParaRPr sz="5115">
              <a:solidFill>
                <a:schemeClr val="dk1"/>
              </a:solidFill>
            </a:endParaRPr>
          </a:p>
          <a:p>
            <a:pPr indent="0" lvl="0" marL="0" rtl="0" algn="l">
              <a:spcBef>
                <a:spcPts val="1200"/>
              </a:spcBef>
              <a:spcAft>
                <a:spcPts val="0"/>
              </a:spcAft>
              <a:buClr>
                <a:schemeClr val="dk1"/>
              </a:buClr>
              <a:buSzPts val="275"/>
              <a:buFont typeface="Arial"/>
              <a:buNone/>
            </a:pPr>
            <a:r>
              <a:rPr b="1" lang="en" sz="5115">
                <a:solidFill>
                  <a:schemeClr val="dk1"/>
                </a:solidFill>
              </a:rPr>
              <a:t>Reporting and Analysis:</a:t>
            </a:r>
            <a:endParaRPr b="1" sz="5115">
              <a:solidFill>
                <a:schemeClr val="dk1"/>
              </a:solidFill>
            </a:endParaRPr>
          </a:p>
          <a:p>
            <a:pPr indent="-309806" lvl="0" marL="457200" rtl="0" algn="l">
              <a:spcBef>
                <a:spcPts val="1200"/>
              </a:spcBef>
              <a:spcAft>
                <a:spcPts val="0"/>
              </a:spcAft>
              <a:buClr>
                <a:schemeClr val="dk1"/>
              </a:buClr>
              <a:buSzPct val="100000"/>
              <a:buChar char="●"/>
            </a:pPr>
            <a:r>
              <a:rPr lang="en" sz="5115">
                <a:solidFill>
                  <a:schemeClr val="dk1"/>
                </a:solidFill>
              </a:rPr>
              <a:t>For the first time ever, our platform aggregates all the data back to a singular place.</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Judges performance using AI against the original strategy.</a:t>
            </a:r>
            <a:endParaRPr sz="5115">
              <a:solidFill>
                <a:schemeClr val="dk1"/>
              </a:solidFill>
            </a:endParaRPr>
          </a:p>
          <a:p>
            <a:pPr indent="-309806" lvl="0" marL="457200" rtl="0" algn="l">
              <a:spcBef>
                <a:spcPts val="0"/>
              </a:spcBef>
              <a:spcAft>
                <a:spcPts val="0"/>
              </a:spcAft>
              <a:buClr>
                <a:schemeClr val="dk1"/>
              </a:buClr>
              <a:buSzPct val="100000"/>
              <a:buChar char="●"/>
            </a:pPr>
            <a:r>
              <a:rPr lang="en" sz="5115">
                <a:solidFill>
                  <a:schemeClr val="dk1"/>
                </a:solidFill>
              </a:rPr>
              <a:t>Utilizes the data to make improvements to the plan, increasing effectiveness for the next campaigns.</a:t>
            </a:r>
            <a:endParaRPr sz="5115">
              <a:solidFill>
                <a:schemeClr val="dk1"/>
              </a:solidFill>
            </a:endParaRPr>
          </a:p>
          <a:p>
            <a:pPr indent="0" lvl="0" marL="0" rtl="0" algn="l">
              <a:spcBef>
                <a:spcPts val="120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Business Model</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95000"/>
              </a:lnSpc>
              <a:spcBef>
                <a:spcPts val="1200"/>
              </a:spcBef>
              <a:spcAft>
                <a:spcPts val="0"/>
              </a:spcAft>
              <a:buClr>
                <a:schemeClr val="dk1"/>
              </a:buClr>
              <a:buSzPts val="935"/>
              <a:buFont typeface="Arial"/>
              <a:buNone/>
            </a:pPr>
            <a:r>
              <a:rPr b="1" lang="en" sz="1235">
                <a:solidFill>
                  <a:schemeClr val="dk1"/>
                </a:solidFill>
              </a:rPr>
              <a:t>Recurring Subscription-Based Model:</a:t>
            </a:r>
            <a:endParaRPr b="1" sz="1235">
              <a:solidFill>
                <a:schemeClr val="dk1"/>
              </a:solidFill>
            </a:endParaRPr>
          </a:p>
          <a:p>
            <a:pPr indent="-307022" lvl="0" marL="457200" rtl="0" algn="l">
              <a:lnSpc>
                <a:spcPct val="95000"/>
              </a:lnSpc>
              <a:spcBef>
                <a:spcPts val="1200"/>
              </a:spcBef>
              <a:spcAft>
                <a:spcPts val="0"/>
              </a:spcAft>
              <a:buClr>
                <a:schemeClr val="dk1"/>
              </a:buClr>
              <a:buSzPts val="1235"/>
              <a:buChar char="●"/>
            </a:pPr>
            <a:r>
              <a:rPr b="1" lang="en" sz="1235">
                <a:solidFill>
                  <a:schemeClr val="dk1"/>
                </a:solidFill>
              </a:rPr>
              <a:t>Free Version:</a:t>
            </a:r>
            <a:endParaRPr b="1"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Access to strategy development to generate initial demand (Lead magnet).</a:t>
            </a:r>
            <a:endParaRPr sz="1235">
              <a:solidFill>
                <a:schemeClr val="dk1"/>
              </a:solidFill>
            </a:endParaRPr>
          </a:p>
          <a:p>
            <a:pPr indent="0" lvl="0" marL="0" rtl="0" algn="l">
              <a:lnSpc>
                <a:spcPct val="95000"/>
              </a:lnSpc>
              <a:spcBef>
                <a:spcPts val="1200"/>
              </a:spcBef>
              <a:spcAft>
                <a:spcPts val="0"/>
              </a:spcAft>
              <a:buClr>
                <a:schemeClr val="dk1"/>
              </a:buClr>
              <a:buSzPts val="935"/>
              <a:buFont typeface="Arial"/>
              <a:buNone/>
            </a:pPr>
            <a:r>
              <a:rPr b="1" lang="en" sz="1235">
                <a:solidFill>
                  <a:schemeClr val="dk1"/>
                </a:solidFill>
              </a:rPr>
              <a:t>Subscription Tiers:</a:t>
            </a:r>
            <a:endParaRPr b="1" sz="1235">
              <a:solidFill>
                <a:schemeClr val="dk1"/>
              </a:solidFill>
            </a:endParaRPr>
          </a:p>
          <a:p>
            <a:pPr indent="-307022" lvl="0" marL="457200" rtl="0" algn="l">
              <a:lnSpc>
                <a:spcPct val="95000"/>
              </a:lnSpc>
              <a:spcBef>
                <a:spcPts val="1200"/>
              </a:spcBef>
              <a:spcAft>
                <a:spcPts val="0"/>
              </a:spcAft>
              <a:buClr>
                <a:schemeClr val="dk1"/>
              </a:buClr>
              <a:buSzPts val="1235"/>
              <a:buAutoNum type="arabicPeriod"/>
            </a:pPr>
            <a:r>
              <a:rPr b="1" lang="en" sz="1235">
                <a:solidFill>
                  <a:schemeClr val="dk1"/>
                </a:solidFill>
              </a:rPr>
              <a:t>Entry Tier - $99/month:</a:t>
            </a:r>
            <a:endParaRPr b="1"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Allows development of content for a single campaign from the strategy.</a:t>
            </a:r>
            <a:endParaRPr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Does not include one-touch deployment to marketing platforms.</a:t>
            </a:r>
            <a:endParaRPr sz="1235">
              <a:solidFill>
                <a:schemeClr val="dk1"/>
              </a:solidFill>
            </a:endParaRPr>
          </a:p>
          <a:p>
            <a:pPr indent="-307022" lvl="0" marL="457200" rtl="0" algn="l">
              <a:lnSpc>
                <a:spcPct val="95000"/>
              </a:lnSpc>
              <a:spcBef>
                <a:spcPts val="0"/>
              </a:spcBef>
              <a:spcAft>
                <a:spcPts val="0"/>
              </a:spcAft>
              <a:buClr>
                <a:schemeClr val="dk1"/>
              </a:buClr>
              <a:buSzPts val="1235"/>
              <a:buAutoNum type="arabicPeriod"/>
            </a:pPr>
            <a:r>
              <a:rPr b="1" lang="en" sz="1235">
                <a:solidFill>
                  <a:schemeClr val="dk1"/>
                </a:solidFill>
              </a:rPr>
              <a:t>Standard Tier - $399/month:</a:t>
            </a:r>
            <a:endParaRPr b="1"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Full access to develop and deploy content directly to various platforms with a single button push.</a:t>
            </a:r>
            <a:endParaRPr sz="1235">
              <a:solidFill>
                <a:schemeClr val="dk1"/>
              </a:solidFill>
            </a:endParaRPr>
          </a:p>
          <a:p>
            <a:pPr indent="-307022" lvl="0" marL="457200" rtl="0" algn="l">
              <a:lnSpc>
                <a:spcPct val="95000"/>
              </a:lnSpc>
              <a:spcBef>
                <a:spcPts val="0"/>
              </a:spcBef>
              <a:spcAft>
                <a:spcPts val="0"/>
              </a:spcAft>
              <a:buClr>
                <a:schemeClr val="dk1"/>
              </a:buClr>
              <a:buSzPts val="1235"/>
              <a:buAutoNum type="arabicPeriod"/>
            </a:pPr>
            <a:r>
              <a:rPr b="1" lang="en" sz="1235">
                <a:solidFill>
                  <a:schemeClr val="dk1"/>
                </a:solidFill>
              </a:rPr>
              <a:t>Premium Tier - $799/month:</a:t>
            </a:r>
            <a:endParaRPr b="1"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Includes real-time data analytics for current and future campaigns.</a:t>
            </a:r>
            <a:endParaRPr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Provides actionable suggestions and optimizations based on data insights.</a:t>
            </a:r>
            <a:endParaRPr sz="1235">
              <a:solidFill>
                <a:schemeClr val="dk1"/>
              </a:solidFill>
            </a:endParaRPr>
          </a:p>
          <a:p>
            <a:pPr indent="0" lvl="0" marL="0" rtl="0" algn="l">
              <a:lnSpc>
                <a:spcPct val="95000"/>
              </a:lnSpc>
              <a:spcBef>
                <a:spcPts val="1200"/>
              </a:spcBef>
              <a:spcAft>
                <a:spcPts val="0"/>
              </a:spcAft>
              <a:buClr>
                <a:schemeClr val="dk1"/>
              </a:buClr>
              <a:buSzPts val="935"/>
              <a:buFont typeface="Arial"/>
              <a:buNone/>
            </a:pPr>
            <a:r>
              <a:rPr b="1" lang="en" sz="1235">
                <a:solidFill>
                  <a:schemeClr val="dk1"/>
                </a:solidFill>
              </a:rPr>
              <a:t>Additional Options:</a:t>
            </a:r>
            <a:endParaRPr b="1" sz="1235">
              <a:solidFill>
                <a:schemeClr val="dk1"/>
              </a:solidFill>
            </a:endParaRPr>
          </a:p>
          <a:p>
            <a:pPr indent="-307022" lvl="0" marL="457200" rtl="0" algn="l">
              <a:lnSpc>
                <a:spcPct val="95000"/>
              </a:lnSpc>
              <a:spcBef>
                <a:spcPts val="1200"/>
              </a:spcBef>
              <a:spcAft>
                <a:spcPts val="0"/>
              </a:spcAft>
              <a:buClr>
                <a:schemeClr val="dk1"/>
              </a:buClr>
              <a:buSzPts val="1235"/>
              <a:buChar char="●"/>
            </a:pPr>
            <a:r>
              <a:rPr b="1" lang="en" sz="1235">
                <a:solidFill>
                  <a:schemeClr val="dk1"/>
                </a:solidFill>
              </a:rPr>
              <a:t>Multiple Campaign Packages:</a:t>
            </a:r>
            <a:endParaRPr b="1" sz="1235">
              <a:solidFill>
                <a:schemeClr val="dk1"/>
              </a:solidFill>
            </a:endParaRPr>
          </a:p>
          <a:p>
            <a:pPr indent="-307022" lvl="1" marL="914400" rtl="0" algn="l">
              <a:lnSpc>
                <a:spcPct val="95000"/>
              </a:lnSpc>
              <a:spcBef>
                <a:spcPts val="0"/>
              </a:spcBef>
              <a:spcAft>
                <a:spcPts val="0"/>
              </a:spcAft>
              <a:buClr>
                <a:schemeClr val="dk1"/>
              </a:buClr>
              <a:buSzPts val="1235"/>
              <a:buChar char="○"/>
            </a:pPr>
            <a:r>
              <a:rPr lang="en" sz="1235">
                <a:solidFill>
                  <a:schemeClr val="dk1"/>
                </a:solidFill>
              </a:rPr>
              <a:t>Option to purchase multiple campaigns to run concurrently with a discount (pricing to be determined).</a:t>
            </a:r>
            <a:endParaRPr sz="1235">
              <a:solidFill>
                <a:schemeClr val="dk1"/>
              </a:solidFill>
            </a:endParaRPr>
          </a:p>
          <a:p>
            <a:pPr indent="0" lvl="0" marL="0" rtl="0" algn="l">
              <a:lnSpc>
                <a:spcPct val="95000"/>
              </a:lnSpc>
              <a:spcBef>
                <a:spcPts val="1200"/>
              </a:spcBef>
              <a:spcAft>
                <a:spcPts val="1200"/>
              </a:spcAft>
              <a:buSzPts val="935"/>
              <a:buNone/>
            </a:pPr>
            <a:r>
              <a:t/>
            </a:r>
            <a:endParaRPr sz="153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Go To Market</a:t>
            </a:r>
            <a:endParaRPr/>
          </a:p>
        </p:txBody>
      </p:sp>
      <p:sp>
        <p:nvSpPr>
          <p:cNvPr id="97" name="Google Shape;97;p20"/>
          <p:cNvSpPr txBox="1"/>
          <p:nvPr>
            <p:ph idx="1" type="body"/>
          </p:nvPr>
        </p:nvSpPr>
        <p:spPr>
          <a:xfrm>
            <a:off x="311700" y="1287625"/>
            <a:ext cx="8520600" cy="3416400"/>
          </a:xfrm>
          <a:prstGeom prst="rect">
            <a:avLst/>
          </a:prstGeom>
        </p:spPr>
        <p:txBody>
          <a:bodyPr anchorCtr="0" anchor="t" bIns="91425" lIns="91425" spcFirstLastPara="1" rIns="91425" wrap="square" tIns="91425">
            <a:normAutofit fontScale="25000" lnSpcReduction="20000"/>
          </a:bodyPr>
          <a:lstStyle/>
          <a:p>
            <a:pPr indent="0" lvl="0" marL="0" rtl="0" algn="l">
              <a:spcBef>
                <a:spcPts val="1200"/>
              </a:spcBef>
              <a:spcAft>
                <a:spcPts val="0"/>
              </a:spcAft>
              <a:buClr>
                <a:schemeClr val="dk1"/>
              </a:buClr>
              <a:buSzPts val="275"/>
              <a:buFont typeface="Arial"/>
              <a:buNone/>
            </a:pPr>
            <a:r>
              <a:rPr b="1" lang="en" sz="4815">
                <a:solidFill>
                  <a:schemeClr val="dk1"/>
                </a:solidFill>
              </a:rPr>
              <a:t>Market Entry Strategy:</a:t>
            </a:r>
            <a:endParaRPr b="1" sz="4815">
              <a:solidFill>
                <a:schemeClr val="dk1"/>
              </a:solidFill>
            </a:endParaRPr>
          </a:p>
          <a:p>
            <a:pPr indent="-305044" lvl="0" marL="457200" rtl="0" algn="l">
              <a:spcBef>
                <a:spcPts val="1200"/>
              </a:spcBef>
              <a:spcAft>
                <a:spcPts val="0"/>
              </a:spcAft>
              <a:buClr>
                <a:schemeClr val="dk1"/>
              </a:buClr>
              <a:buSzPct val="100000"/>
              <a:buAutoNum type="arabicPeriod"/>
            </a:pPr>
            <a:r>
              <a:rPr b="1" lang="en" sz="4815">
                <a:solidFill>
                  <a:schemeClr val="dk1"/>
                </a:solidFill>
              </a:rPr>
              <a:t>Grassroots Organic Approach:</a:t>
            </a:r>
            <a:endParaRPr b="1"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Target Audience:</a:t>
            </a:r>
            <a:r>
              <a:rPr lang="en" sz="4815">
                <a:solidFill>
                  <a:schemeClr val="dk1"/>
                </a:solidFill>
              </a:rPr>
              <a:t> Marketers frustrated with the lack of support within their organizations.</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Messaging</a:t>
            </a:r>
            <a:r>
              <a:rPr lang="en" sz="4815">
                <a:solidFill>
                  <a:schemeClr val="dk1"/>
                </a:solidFill>
              </a:rPr>
              <a:t>: An affordable and approachable way to get work done without the frustrations and cost of agencies. </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Channels:</a:t>
            </a:r>
            <a:r>
              <a:rPr lang="en" sz="4815">
                <a:solidFill>
                  <a:schemeClr val="dk1"/>
                </a:solidFill>
              </a:rPr>
              <a:t> LinkedIn outreach (automated), social groups (Reddit, Discords, etc.), and community marketing through targeted ads.</a:t>
            </a:r>
            <a:endParaRPr sz="4815">
              <a:solidFill>
                <a:schemeClr val="dk1"/>
              </a:solidFill>
            </a:endParaRPr>
          </a:p>
          <a:p>
            <a:pPr indent="-305044" lvl="0" marL="457200" rtl="0" algn="l">
              <a:spcBef>
                <a:spcPts val="0"/>
              </a:spcBef>
              <a:spcAft>
                <a:spcPts val="0"/>
              </a:spcAft>
              <a:buClr>
                <a:schemeClr val="dk1"/>
              </a:buClr>
              <a:buSzPct val="100000"/>
              <a:buAutoNum type="arabicPeriod"/>
            </a:pPr>
            <a:r>
              <a:rPr b="1" lang="en" sz="4815">
                <a:solidFill>
                  <a:schemeClr val="dk1"/>
                </a:solidFill>
              </a:rPr>
              <a:t>Anti-Agency Campaigns:</a:t>
            </a:r>
            <a:endParaRPr b="1"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Target Audience:</a:t>
            </a:r>
            <a:r>
              <a:rPr lang="en" sz="4815">
                <a:solidFill>
                  <a:schemeClr val="dk1"/>
                </a:solidFill>
              </a:rPr>
              <a:t> Higher-level decision-makers and those searching for agencies.</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Messaging:</a:t>
            </a:r>
            <a:r>
              <a:rPr lang="en" sz="4815">
                <a:solidFill>
                  <a:schemeClr val="dk1"/>
                </a:solidFill>
              </a:rPr>
              <a:t> Utilize "anti-agency" language to highlight the inefficiencies and high costs of traditional agencies.</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Channels:</a:t>
            </a:r>
            <a:r>
              <a:rPr lang="en" sz="4815">
                <a:solidFill>
                  <a:schemeClr val="dk1"/>
                </a:solidFill>
              </a:rPr>
              <a:t> Google search ads using keywords and campaigns similar to those used by digital marketing agencies.</a:t>
            </a:r>
            <a:endParaRPr sz="4815">
              <a:solidFill>
                <a:schemeClr val="dk1"/>
              </a:solidFill>
            </a:endParaRPr>
          </a:p>
          <a:p>
            <a:pPr indent="-305044" lvl="0" marL="457200" rtl="0" algn="l">
              <a:spcBef>
                <a:spcPts val="0"/>
              </a:spcBef>
              <a:spcAft>
                <a:spcPts val="0"/>
              </a:spcAft>
              <a:buClr>
                <a:schemeClr val="dk1"/>
              </a:buClr>
              <a:buSzPct val="100000"/>
              <a:buAutoNum type="arabicPeriod"/>
            </a:pPr>
            <a:r>
              <a:rPr b="1" lang="en" sz="4815">
                <a:solidFill>
                  <a:schemeClr val="dk1"/>
                </a:solidFill>
              </a:rPr>
              <a:t>Thought Leadership and Education:</a:t>
            </a:r>
            <a:endParaRPr b="1"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Target Audience: </a:t>
            </a:r>
            <a:r>
              <a:rPr lang="en" sz="4815">
                <a:solidFill>
                  <a:schemeClr val="dk1"/>
                </a:solidFill>
              </a:rPr>
              <a:t>SMB Marketers and decision makers</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Messaging:</a:t>
            </a:r>
            <a:r>
              <a:rPr lang="en" sz="4815">
                <a:solidFill>
                  <a:schemeClr val="dk1"/>
                </a:solidFill>
              </a:rPr>
              <a:t> Focus on educating prospects about the limitations of agencies and the benefits of using GrowthPro AI.</a:t>
            </a:r>
            <a:endParaRPr sz="4815">
              <a:solidFill>
                <a:schemeClr val="dk1"/>
              </a:solidFill>
            </a:endParaRPr>
          </a:p>
          <a:p>
            <a:pPr indent="-305044" lvl="1" marL="914400" rtl="0" algn="l">
              <a:spcBef>
                <a:spcPts val="0"/>
              </a:spcBef>
              <a:spcAft>
                <a:spcPts val="0"/>
              </a:spcAft>
              <a:buClr>
                <a:schemeClr val="dk1"/>
              </a:buClr>
              <a:buSzPct val="100000"/>
              <a:buChar char="○"/>
            </a:pPr>
            <a:r>
              <a:rPr b="1" lang="en" sz="4815">
                <a:solidFill>
                  <a:schemeClr val="dk1"/>
                </a:solidFill>
              </a:rPr>
              <a:t>Channels:</a:t>
            </a:r>
            <a:r>
              <a:rPr lang="en" sz="4815">
                <a:solidFill>
                  <a:schemeClr val="dk1"/>
                </a:solidFill>
              </a:rPr>
              <a:t> LinkedIn (paid and organic), webinars.</a:t>
            </a:r>
            <a:endParaRPr sz="4815">
              <a:solidFill>
                <a:schemeClr val="dk1"/>
              </a:solidFill>
            </a:endParaRPr>
          </a:p>
          <a:p>
            <a:pPr indent="0" lvl="0" marL="0" rtl="0" algn="l">
              <a:spcBef>
                <a:spcPts val="1200"/>
              </a:spcBef>
              <a:spcAft>
                <a:spcPts val="0"/>
              </a:spcAft>
              <a:buNone/>
            </a:pPr>
            <a:r>
              <a:rPr b="1" lang="en" sz="1100">
                <a:solidFill>
                  <a:schemeClr val="dk1"/>
                </a:solidFill>
              </a:rPr>
              <a:t>                                                                                                                                                                                                                         </a:t>
            </a:r>
            <a:endParaRPr b="1" sz="1100">
              <a:solidFill>
                <a:schemeClr val="dk1"/>
              </a:solidFill>
            </a:endParaRPr>
          </a:p>
          <a:p>
            <a:pPr indent="0" lvl="0" marL="0" rtl="0" algn="l">
              <a:spcBef>
                <a:spcPts val="12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Competitive Landscape</a:t>
            </a:r>
            <a:endParaRPr/>
          </a:p>
        </p:txBody>
      </p:sp>
      <p:sp>
        <p:nvSpPr>
          <p:cNvPr id="103" name="Google Shape;103;p21"/>
          <p:cNvSpPr txBox="1"/>
          <p:nvPr/>
        </p:nvSpPr>
        <p:spPr>
          <a:xfrm>
            <a:off x="313600" y="1136125"/>
            <a:ext cx="8617500" cy="3744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sz="1100">
                <a:solidFill>
                  <a:schemeClr val="dk1"/>
                </a:solidFill>
              </a:rPr>
              <a:t>Fragmented Tools:</a:t>
            </a:r>
            <a:endParaRPr b="1" sz="1100">
              <a:solidFill>
                <a:schemeClr val="dk1"/>
              </a:solidFill>
            </a:endParaRPr>
          </a:p>
          <a:p>
            <a:pPr indent="-298450" lvl="0" marL="457200" rtl="0" algn="l">
              <a:lnSpc>
                <a:spcPct val="115000"/>
              </a:lnSpc>
              <a:spcBef>
                <a:spcPts val="1200"/>
              </a:spcBef>
              <a:spcAft>
                <a:spcPts val="0"/>
              </a:spcAft>
              <a:buClr>
                <a:schemeClr val="dk1"/>
              </a:buClr>
              <a:buSzPts val="1100"/>
              <a:buChar char="●"/>
            </a:pPr>
            <a:r>
              <a:rPr lang="en" sz="1100">
                <a:solidFill>
                  <a:schemeClr val="dk1"/>
                </a:solidFill>
              </a:rPr>
              <a:t>The market is filled with specialized tools like Jasper for content creation, AdCreative.ai for ad design, and various email marketing platforms.</a:t>
            </a:r>
            <a:endParaRPr sz="1100">
              <a:solidFill>
                <a:schemeClr val="dk1"/>
              </a:solidFill>
            </a:endParaRPr>
          </a:p>
          <a:p>
            <a:pPr indent="-298450" lvl="0" marL="457200" rtl="0" algn="l">
              <a:lnSpc>
                <a:spcPct val="115000"/>
              </a:lnSpc>
              <a:spcBef>
                <a:spcPts val="0"/>
              </a:spcBef>
              <a:spcAft>
                <a:spcPts val="0"/>
              </a:spcAft>
              <a:buClr>
                <a:schemeClr val="dk1"/>
              </a:buClr>
              <a:buSzPts val="1100"/>
              <a:buChar char="●"/>
            </a:pPr>
            <a:r>
              <a:rPr b="1" lang="en" sz="1100">
                <a:solidFill>
                  <a:schemeClr val="dk1"/>
                </a:solidFill>
              </a:rPr>
              <a:t>Challenge:</a:t>
            </a:r>
            <a:r>
              <a:rPr lang="en" sz="1100">
                <a:solidFill>
                  <a:schemeClr val="dk1"/>
                </a:solidFill>
              </a:rPr>
              <a:t> These tools are effective individually but don't integrate, leading to fragmented efforts. Marketers can't see the entire campaign's performance, only isolated aspects.</a:t>
            </a:r>
            <a:endParaRPr sz="1100">
              <a:solidFill>
                <a:schemeClr val="dk1"/>
              </a:solidFill>
            </a:endParaRPr>
          </a:p>
          <a:p>
            <a:pPr indent="-298450" lvl="0" marL="457200" rtl="0" algn="l">
              <a:lnSpc>
                <a:spcPct val="115000"/>
              </a:lnSpc>
              <a:spcBef>
                <a:spcPts val="0"/>
              </a:spcBef>
              <a:spcAft>
                <a:spcPts val="0"/>
              </a:spcAft>
              <a:buClr>
                <a:schemeClr val="dk1"/>
              </a:buClr>
              <a:buSzPts val="1100"/>
              <a:buChar char="●"/>
            </a:pPr>
            <a:r>
              <a:rPr b="1" lang="en" sz="1100">
                <a:solidFill>
                  <a:schemeClr val="dk1"/>
                </a:solidFill>
              </a:rPr>
              <a:t>GrowthPro AI's Advantage:</a:t>
            </a:r>
            <a:r>
              <a:rPr lang="en" sz="1100">
                <a:solidFill>
                  <a:schemeClr val="dk1"/>
                </a:solidFill>
              </a:rPr>
              <a:t> Our platform unifies all marketing aspects into a cohesive strategy. By centralizing tools, we ensure seamless integration, allowing real-time campaign monitoring and adjustments. GrowthPro AI simplifies the process by providing a holistic view and eliminating the need for multiple tools.</a:t>
            </a:r>
            <a:endParaRPr sz="11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sz="1100">
                <a:solidFill>
                  <a:schemeClr val="dk1"/>
                </a:solidFill>
              </a:rPr>
              <a:t>Holistic Competitor: Waxwing</a:t>
            </a:r>
            <a:endParaRPr b="1" sz="1100">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sz="1100">
                <a:solidFill>
                  <a:schemeClr val="dk1"/>
                </a:solidFill>
              </a:rPr>
              <a:t>Positioning:</a:t>
            </a:r>
            <a:r>
              <a:rPr lang="en" sz="1100">
                <a:solidFill>
                  <a:schemeClr val="dk1"/>
                </a:solidFill>
              </a:rPr>
              <a:t> Waxwing acts as a marketing assistant, emphasizing features over solving marketing problems. Their engineering-focused approach highlights tool capabilities rather than addressing specific needs.</a:t>
            </a:r>
            <a:endParaRPr sz="1100">
              <a:solidFill>
                <a:schemeClr val="dk1"/>
              </a:solidFill>
            </a:endParaRPr>
          </a:p>
          <a:p>
            <a:pPr indent="-298450" lvl="0" marL="457200" rtl="0" algn="l">
              <a:lnSpc>
                <a:spcPct val="115000"/>
              </a:lnSpc>
              <a:spcBef>
                <a:spcPts val="0"/>
              </a:spcBef>
              <a:spcAft>
                <a:spcPts val="0"/>
              </a:spcAft>
              <a:buClr>
                <a:schemeClr val="dk1"/>
              </a:buClr>
              <a:buSzPts val="1100"/>
              <a:buChar char="●"/>
            </a:pPr>
            <a:r>
              <a:rPr b="1" lang="en" sz="1100">
                <a:solidFill>
                  <a:schemeClr val="dk1"/>
                </a:solidFill>
              </a:rPr>
              <a:t>GrowthPro AI's Advantage:</a:t>
            </a:r>
            <a:r>
              <a:rPr lang="en" sz="1100">
                <a:solidFill>
                  <a:schemeClr val="dk1"/>
                </a:solidFill>
              </a:rPr>
              <a:t> Unlike Waxwing, GrowthPro AI aims to replace traditional agencies with a comprehensive platform. We empower small or non-existent marketing teams to execute professional strategies through a user-friendly, "paint-by-numbers" method. </a:t>
            </a:r>
            <a:endParaRPr sz="1100">
              <a:solidFill>
                <a:schemeClr val="dk1"/>
              </a:solidFill>
            </a:endParaRPr>
          </a:p>
          <a:p>
            <a:pPr indent="0" lvl="0" marL="0" rtl="0" algn="l">
              <a:spcBef>
                <a:spcPts val="1200"/>
              </a:spcBef>
              <a:spcAft>
                <a:spcPts val="0"/>
              </a:spcAft>
              <a:buNone/>
            </a:pPr>
            <a:r>
              <a:t/>
            </a:r>
            <a:endParaRPr sz="18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